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c417874d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4c417874d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4c417874d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4c417874d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c417874d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4c417874d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c417874d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4c417874d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4c417874d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4c417874d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4c417874d0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4c417874d0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26a10a7a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26a10a7a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4c417874d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4c417874d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93759efb4a740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93759efb4a740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93759efb4a740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93759efb4a740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254a8b2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254a8b2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93759efb4a740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93759efb4a740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4d788ce7d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4d788ce7d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4d788ce7d3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4d788ce7d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4e18648c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4e18648c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254a8b2b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254a8b2b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4c417874d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4c417874d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4c417874d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4c417874d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4c417874d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4c417874d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4c417874d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4c417874d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26a10a7a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26a10a7a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c417874d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4c417874d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ZmzwPGFurMdppzX5WL95KhiPu9QvNZ6e/view" TargetMode="External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5rw4mb0r2EAuUAGdwpZqxutbR1-OZ6bv/view" TargetMode="External"/><Relationship Id="rId4" Type="http://schemas.openxmlformats.org/officeDocument/2006/relationships/image" Target="../media/image1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C++</a:t>
            </a:r>
            <a:r>
              <a:rPr lang="en"/>
              <a:t> vs </a:t>
            </a:r>
            <a:r>
              <a:rPr lang="en">
                <a:solidFill>
                  <a:srgbClr val="FF0000"/>
                </a:solidFill>
              </a:rPr>
              <a:t>MicroPython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3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ara plataformas de Hardware Libre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</a:rPr>
              <a:t>Arduino Nano ESP32</a:t>
            </a:r>
            <a:r>
              <a:rPr lang="en" sz="1900"/>
              <a:t>, Wemos D1 R32, </a:t>
            </a:r>
            <a:r>
              <a:rPr lang="en" sz="1900">
                <a:solidFill>
                  <a:srgbClr val="E06666"/>
                </a:solidFill>
              </a:rPr>
              <a:t>RaspberryPi Pico W</a:t>
            </a:r>
            <a:endParaRPr sz="1900">
              <a:solidFill>
                <a:srgbClr val="E06666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6669975" y="4226475"/>
            <a:ext cx="19488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Mario Pojoy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 de Compilación - Preprocesamiento</a:t>
            </a: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3805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Código Fuente</a:t>
            </a:r>
            <a:endParaRPr sz="1200"/>
          </a:p>
        </p:txBody>
      </p:sp>
      <p:sp>
        <p:nvSpPr>
          <p:cNvPr id="125" name="Google Shape;125;p22"/>
          <p:cNvSpPr/>
          <p:nvPr/>
        </p:nvSpPr>
        <p:spPr>
          <a:xfrm>
            <a:off x="15964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rgbClr val="9FC5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Preprocesamiento</a:t>
            </a:r>
            <a:endParaRPr sz="1200"/>
          </a:p>
        </p:txBody>
      </p:sp>
      <p:sp>
        <p:nvSpPr>
          <p:cNvPr id="126" name="Google Shape;126;p22"/>
          <p:cNvSpPr/>
          <p:nvPr/>
        </p:nvSpPr>
        <p:spPr>
          <a:xfrm>
            <a:off x="28123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Compilación</a:t>
            </a:r>
            <a:endParaRPr sz="1200"/>
          </a:p>
        </p:txBody>
      </p:sp>
      <p:sp>
        <p:nvSpPr>
          <p:cNvPr id="127" name="Google Shape;127;p22"/>
          <p:cNvSpPr/>
          <p:nvPr/>
        </p:nvSpPr>
        <p:spPr>
          <a:xfrm>
            <a:off x="40282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Ensamblado</a:t>
            </a:r>
            <a:endParaRPr sz="1200"/>
          </a:p>
        </p:txBody>
      </p:sp>
      <p:sp>
        <p:nvSpPr>
          <p:cNvPr id="128" name="Google Shape;128;p22"/>
          <p:cNvSpPr/>
          <p:nvPr/>
        </p:nvSpPr>
        <p:spPr>
          <a:xfrm>
            <a:off x="52441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Vinculación</a:t>
            </a:r>
            <a:endParaRPr sz="1200"/>
          </a:p>
        </p:txBody>
      </p:sp>
      <p:sp>
        <p:nvSpPr>
          <p:cNvPr id="129" name="Google Shape;129;p22"/>
          <p:cNvSpPr/>
          <p:nvPr/>
        </p:nvSpPr>
        <p:spPr>
          <a:xfrm>
            <a:off x="64600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Carga</a:t>
            </a:r>
            <a:endParaRPr sz="1200"/>
          </a:p>
        </p:txBody>
      </p:sp>
      <p:sp>
        <p:nvSpPr>
          <p:cNvPr id="130" name="Google Shape;130;p22"/>
          <p:cNvSpPr/>
          <p:nvPr/>
        </p:nvSpPr>
        <p:spPr>
          <a:xfrm>
            <a:off x="76759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Ejecución</a:t>
            </a:r>
            <a:endParaRPr sz="1200"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712925"/>
            <a:ext cx="5404200" cy="3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Toma el código fuente y las directivas de preprocesador que son: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#include (archivos externos)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#define (macros)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#ifdef (condicionales)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La salida del preprocesador es un nuevo archivo C++ con todas las directivas reemplazadas por sus respectivos valores y las </a:t>
            </a:r>
            <a:r>
              <a:rPr lang="en"/>
              <a:t>librerías</a:t>
            </a:r>
            <a:r>
              <a:rPr lang="en"/>
              <a:t> unidas en un solo paquete.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425" y="712925"/>
            <a:ext cx="2328198" cy="33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5834325" y="642025"/>
            <a:ext cx="2674200" cy="2782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 de Compilación - Compilación</a:t>
            </a:r>
            <a:endParaRPr/>
          </a:p>
        </p:txBody>
      </p:sp>
      <p:sp>
        <p:nvSpPr>
          <p:cNvPr id="139" name="Google Shape;139;p23"/>
          <p:cNvSpPr/>
          <p:nvPr/>
        </p:nvSpPr>
        <p:spPr>
          <a:xfrm>
            <a:off x="3805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Código Fuente</a:t>
            </a:r>
            <a:endParaRPr sz="1200"/>
          </a:p>
        </p:txBody>
      </p:sp>
      <p:sp>
        <p:nvSpPr>
          <p:cNvPr id="140" name="Google Shape;140;p23"/>
          <p:cNvSpPr/>
          <p:nvPr/>
        </p:nvSpPr>
        <p:spPr>
          <a:xfrm>
            <a:off x="15964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Preprocesamiento</a:t>
            </a:r>
            <a:endParaRPr sz="1200"/>
          </a:p>
        </p:txBody>
      </p:sp>
      <p:sp>
        <p:nvSpPr>
          <p:cNvPr id="141" name="Google Shape;141;p23"/>
          <p:cNvSpPr/>
          <p:nvPr/>
        </p:nvSpPr>
        <p:spPr>
          <a:xfrm>
            <a:off x="28123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rgbClr val="9FC5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Compilación</a:t>
            </a:r>
            <a:endParaRPr sz="1200"/>
          </a:p>
        </p:txBody>
      </p:sp>
      <p:sp>
        <p:nvSpPr>
          <p:cNvPr id="142" name="Google Shape;142;p23"/>
          <p:cNvSpPr/>
          <p:nvPr/>
        </p:nvSpPr>
        <p:spPr>
          <a:xfrm>
            <a:off x="40282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Ensamblado</a:t>
            </a:r>
            <a:endParaRPr sz="1200"/>
          </a:p>
        </p:txBody>
      </p:sp>
      <p:sp>
        <p:nvSpPr>
          <p:cNvPr id="143" name="Google Shape;143;p23"/>
          <p:cNvSpPr/>
          <p:nvPr/>
        </p:nvSpPr>
        <p:spPr>
          <a:xfrm>
            <a:off x="52441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Vinculación</a:t>
            </a:r>
            <a:endParaRPr sz="1200"/>
          </a:p>
        </p:txBody>
      </p:sp>
      <p:sp>
        <p:nvSpPr>
          <p:cNvPr id="144" name="Google Shape;144;p23"/>
          <p:cNvSpPr/>
          <p:nvPr/>
        </p:nvSpPr>
        <p:spPr>
          <a:xfrm>
            <a:off x="64600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Carga</a:t>
            </a:r>
            <a:endParaRPr sz="1200"/>
          </a:p>
        </p:txBody>
      </p:sp>
      <p:sp>
        <p:nvSpPr>
          <p:cNvPr id="145" name="Google Shape;145;p23"/>
          <p:cNvSpPr/>
          <p:nvPr/>
        </p:nvSpPr>
        <p:spPr>
          <a:xfrm>
            <a:off x="76759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Ejecución</a:t>
            </a:r>
            <a:endParaRPr sz="1200"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1700" y="712925"/>
            <a:ext cx="5404200" cy="3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Traduce el archivo preprocesado en un archivo en lenguaje ensamblador .ASM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Assembler es un lenguaje de bajo nivel que es específico de la arquitectura de hardware se </a:t>
            </a:r>
            <a:r>
              <a:rPr lang="en"/>
              <a:t>está</a:t>
            </a:r>
            <a:r>
              <a:rPr lang="en"/>
              <a:t> utilizando (ARM, AVR, etc), pero retiene cierta sintaxis legible.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El chequeo de errores se realiza durante el proceso de </a:t>
            </a:r>
            <a:r>
              <a:rPr lang="en"/>
              <a:t>compilación</a:t>
            </a:r>
            <a:r>
              <a:rPr lang="en"/>
              <a:t>, de ser encontrados se despliegan durante este proceso</a:t>
            </a:r>
            <a:endParaRPr/>
          </a:p>
        </p:txBody>
      </p:sp>
      <p:sp>
        <p:nvSpPr>
          <p:cNvPr id="147" name="Google Shape;147;p23"/>
          <p:cNvSpPr/>
          <p:nvPr/>
        </p:nvSpPr>
        <p:spPr>
          <a:xfrm>
            <a:off x="6905975" y="1017725"/>
            <a:ext cx="817800" cy="7533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.INO</a:t>
            </a:r>
            <a:endParaRPr/>
          </a:p>
        </p:txBody>
      </p:sp>
      <p:sp>
        <p:nvSpPr>
          <p:cNvPr id="148" name="Google Shape;148;p23"/>
          <p:cNvSpPr/>
          <p:nvPr/>
        </p:nvSpPr>
        <p:spPr>
          <a:xfrm>
            <a:off x="6637850" y="2169075"/>
            <a:ext cx="1355825" cy="656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COMPILER</a:t>
            </a:r>
            <a:endParaRPr/>
          </a:p>
        </p:txBody>
      </p:sp>
      <p:sp>
        <p:nvSpPr>
          <p:cNvPr id="149" name="Google Shape;149;p23"/>
          <p:cNvSpPr/>
          <p:nvPr/>
        </p:nvSpPr>
        <p:spPr>
          <a:xfrm>
            <a:off x="6905975" y="3223525"/>
            <a:ext cx="817800" cy="7533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.ASM</a:t>
            </a:r>
            <a:endParaRPr/>
          </a:p>
        </p:txBody>
      </p:sp>
      <p:sp>
        <p:nvSpPr>
          <p:cNvPr id="150" name="Google Shape;150;p23"/>
          <p:cNvSpPr/>
          <p:nvPr/>
        </p:nvSpPr>
        <p:spPr>
          <a:xfrm>
            <a:off x="7185750" y="1803225"/>
            <a:ext cx="238200" cy="317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7195775" y="2865800"/>
            <a:ext cx="238200" cy="317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 de Compilación - Ensamblado</a:t>
            </a:r>
            <a:endParaRPr/>
          </a:p>
        </p:txBody>
      </p:sp>
      <p:sp>
        <p:nvSpPr>
          <p:cNvPr id="157" name="Google Shape;157;p24"/>
          <p:cNvSpPr/>
          <p:nvPr/>
        </p:nvSpPr>
        <p:spPr>
          <a:xfrm>
            <a:off x="3805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Código Fuente</a:t>
            </a:r>
            <a:endParaRPr sz="1200"/>
          </a:p>
        </p:txBody>
      </p:sp>
      <p:sp>
        <p:nvSpPr>
          <p:cNvPr id="158" name="Google Shape;158;p24"/>
          <p:cNvSpPr/>
          <p:nvPr/>
        </p:nvSpPr>
        <p:spPr>
          <a:xfrm>
            <a:off x="15964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Preprocesamiento</a:t>
            </a:r>
            <a:endParaRPr sz="1200"/>
          </a:p>
        </p:txBody>
      </p:sp>
      <p:sp>
        <p:nvSpPr>
          <p:cNvPr id="159" name="Google Shape;159;p24"/>
          <p:cNvSpPr/>
          <p:nvPr/>
        </p:nvSpPr>
        <p:spPr>
          <a:xfrm>
            <a:off x="28123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Compilación</a:t>
            </a:r>
            <a:endParaRPr sz="1200"/>
          </a:p>
        </p:txBody>
      </p:sp>
      <p:sp>
        <p:nvSpPr>
          <p:cNvPr id="160" name="Google Shape;160;p24"/>
          <p:cNvSpPr/>
          <p:nvPr/>
        </p:nvSpPr>
        <p:spPr>
          <a:xfrm>
            <a:off x="40282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rgbClr val="9FC5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Ensamblado</a:t>
            </a:r>
            <a:endParaRPr sz="1200"/>
          </a:p>
        </p:txBody>
      </p:sp>
      <p:sp>
        <p:nvSpPr>
          <p:cNvPr id="161" name="Google Shape;161;p24"/>
          <p:cNvSpPr/>
          <p:nvPr/>
        </p:nvSpPr>
        <p:spPr>
          <a:xfrm>
            <a:off x="52441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Vinculación</a:t>
            </a:r>
            <a:endParaRPr sz="1200"/>
          </a:p>
        </p:txBody>
      </p:sp>
      <p:sp>
        <p:nvSpPr>
          <p:cNvPr id="162" name="Google Shape;162;p24"/>
          <p:cNvSpPr/>
          <p:nvPr/>
        </p:nvSpPr>
        <p:spPr>
          <a:xfrm>
            <a:off x="64600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Carga</a:t>
            </a:r>
            <a:endParaRPr sz="1200"/>
          </a:p>
        </p:txBody>
      </p:sp>
      <p:sp>
        <p:nvSpPr>
          <p:cNvPr id="163" name="Google Shape;163;p24"/>
          <p:cNvSpPr/>
          <p:nvPr/>
        </p:nvSpPr>
        <p:spPr>
          <a:xfrm>
            <a:off x="76759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Ejecución</a:t>
            </a:r>
            <a:endParaRPr sz="1200"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311700" y="1152475"/>
            <a:ext cx="5404200" cy="31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Convierte el .ASM en código máquina, una serie de instrucciones en binario que el CPU del microcontrolador ejecuta directamente.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La salida del ensamblador es un archivo de tipo object .O, código binario </a:t>
            </a:r>
            <a:r>
              <a:rPr lang="en"/>
              <a:t>aún</a:t>
            </a:r>
            <a:r>
              <a:rPr lang="en"/>
              <a:t> incompleto, ya que puede hacer referencia externa a </a:t>
            </a:r>
            <a:r>
              <a:rPr lang="en"/>
              <a:t>librerías</a:t>
            </a:r>
            <a:r>
              <a:rPr lang="en"/>
              <a:t> u objetos en otros archivos .O</a:t>
            </a:r>
            <a:endParaRPr/>
          </a:p>
        </p:txBody>
      </p:sp>
      <p:sp>
        <p:nvSpPr>
          <p:cNvPr id="165" name="Google Shape;165;p24"/>
          <p:cNvSpPr/>
          <p:nvPr/>
        </p:nvSpPr>
        <p:spPr>
          <a:xfrm>
            <a:off x="6905975" y="1017725"/>
            <a:ext cx="817800" cy="7533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.ASM</a:t>
            </a:r>
            <a:endParaRPr/>
          </a:p>
        </p:txBody>
      </p:sp>
      <p:sp>
        <p:nvSpPr>
          <p:cNvPr id="166" name="Google Shape;166;p24"/>
          <p:cNvSpPr/>
          <p:nvPr/>
        </p:nvSpPr>
        <p:spPr>
          <a:xfrm>
            <a:off x="6637850" y="2169075"/>
            <a:ext cx="1355825" cy="656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ASSEMBLER</a:t>
            </a:r>
            <a:endParaRPr/>
          </a:p>
        </p:txBody>
      </p:sp>
      <p:sp>
        <p:nvSpPr>
          <p:cNvPr id="167" name="Google Shape;167;p24"/>
          <p:cNvSpPr/>
          <p:nvPr/>
        </p:nvSpPr>
        <p:spPr>
          <a:xfrm>
            <a:off x="6905975" y="3223525"/>
            <a:ext cx="817800" cy="7533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.O</a:t>
            </a:r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7185750" y="1803225"/>
            <a:ext cx="238200" cy="317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/>
          <p:nvPr/>
        </p:nvSpPr>
        <p:spPr>
          <a:xfrm>
            <a:off x="7195775" y="2865800"/>
            <a:ext cx="238200" cy="317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 de Compilación - Vinculación</a:t>
            </a:r>
            <a:endParaRPr/>
          </a:p>
        </p:txBody>
      </p:sp>
      <p:sp>
        <p:nvSpPr>
          <p:cNvPr id="175" name="Google Shape;175;p25"/>
          <p:cNvSpPr/>
          <p:nvPr/>
        </p:nvSpPr>
        <p:spPr>
          <a:xfrm>
            <a:off x="3805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Código Fuente</a:t>
            </a:r>
            <a:endParaRPr sz="1200"/>
          </a:p>
        </p:txBody>
      </p:sp>
      <p:sp>
        <p:nvSpPr>
          <p:cNvPr id="176" name="Google Shape;176;p25"/>
          <p:cNvSpPr/>
          <p:nvPr/>
        </p:nvSpPr>
        <p:spPr>
          <a:xfrm>
            <a:off x="15964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Preprocesamiento</a:t>
            </a:r>
            <a:endParaRPr sz="1200"/>
          </a:p>
        </p:txBody>
      </p:sp>
      <p:sp>
        <p:nvSpPr>
          <p:cNvPr id="177" name="Google Shape;177;p25"/>
          <p:cNvSpPr/>
          <p:nvPr/>
        </p:nvSpPr>
        <p:spPr>
          <a:xfrm>
            <a:off x="28123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Compilación</a:t>
            </a:r>
            <a:endParaRPr sz="1200"/>
          </a:p>
        </p:txBody>
      </p:sp>
      <p:sp>
        <p:nvSpPr>
          <p:cNvPr id="178" name="Google Shape;178;p25"/>
          <p:cNvSpPr/>
          <p:nvPr/>
        </p:nvSpPr>
        <p:spPr>
          <a:xfrm>
            <a:off x="40282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Ensamblado</a:t>
            </a:r>
            <a:endParaRPr sz="1200"/>
          </a:p>
        </p:txBody>
      </p:sp>
      <p:sp>
        <p:nvSpPr>
          <p:cNvPr id="179" name="Google Shape;179;p25"/>
          <p:cNvSpPr/>
          <p:nvPr/>
        </p:nvSpPr>
        <p:spPr>
          <a:xfrm>
            <a:off x="52441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rgbClr val="9FC5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Vinculación</a:t>
            </a:r>
            <a:endParaRPr sz="1200"/>
          </a:p>
        </p:txBody>
      </p:sp>
      <p:sp>
        <p:nvSpPr>
          <p:cNvPr id="180" name="Google Shape;180;p25"/>
          <p:cNvSpPr/>
          <p:nvPr/>
        </p:nvSpPr>
        <p:spPr>
          <a:xfrm>
            <a:off x="64600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Carga</a:t>
            </a:r>
            <a:endParaRPr sz="1200"/>
          </a:p>
        </p:txBody>
      </p:sp>
      <p:sp>
        <p:nvSpPr>
          <p:cNvPr id="181" name="Google Shape;181;p25"/>
          <p:cNvSpPr/>
          <p:nvPr/>
        </p:nvSpPr>
        <p:spPr>
          <a:xfrm>
            <a:off x="76759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Ejecución</a:t>
            </a:r>
            <a:endParaRPr sz="1200"/>
          </a:p>
        </p:txBody>
      </p:sp>
      <p:sp>
        <p:nvSpPr>
          <p:cNvPr id="182" name="Google Shape;182;p25"/>
          <p:cNvSpPr txBox="1"/>
          <p:nvPr>
            <p:ph idx="1" type="body"/>
          </p:nvPr>
        </p:nvSpPr>
        <p:spPr>
          <a:xfrm>
            <a:off x="311700" y="789125"/>
            <a:ext cx="5404200" cy="3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Toma todos los archivos .O (código fuente, librerias, includes, etc) y los combina en un solo archivo binario ejecutable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 resuelven las llamadas a funciones externas, referencias de variables y se asegura que todo esté correctamente colocado en los registros de memoria respectivos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La salida del linker es un archivo binario (.HEX, .BIN, .ELF) listo para ser cargado al microcontrolador</a:t>
            </a:r>
            <a:endParaRPr/>
          </a:p>
        </p:txBody>
      </p:sp>
      <p:sp>
        <p:nvSpPr>
          <p:cNvPr id="183" name="Google Shape;183;p25"/>
          <p:cNvSpPr/>
          <p:nvPr/>
        </p:nvSpPr>
        <p:spPr>
          <a:xfrm>
            <a:off x="6829775" y="636725"/>
            <a:ext cx="817800" cy="7533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.ASM</a:t>
            </a:r>
            <a:endParaRPr/>
          </a:p>
        </p:txBody>
      </p:sp>
      <p:sp>
        <p:nvSpPr>
          <p:cNvPr id="184" name="Google Shape;184;p25"/>
          <p:cNvSpPr/>
          <p:nvPr/>
        </p:nvSpPr>
        <p:spPr>
          <a:xfrm>
            <a:off x="6637850" y="2169075"/>
            <a:ext cx="1355825" cy="656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LINKER</a:t>
            </a: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6905975" y="3223525"/>
            <a:ext cx="817800" cy="7533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.HEX</a:t>
            </a:r>
            <a:endParaRPr/>
          </a:p>
        </p:txBody>
      </p:sp>
      <p:sp>
        <p:nvSpPr>
          <p:cNvPr id="186" name="Google Shape;186;p25"/>
          <p:cNvSpPr/>
          <p:nvPr/>
        </p:nvSpPr>
        <p:spPr>
          <a:xfrm>
            <a:off x="7185750" y="1803225"/>
            <a:ext cx="238200" cy="317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5"/>
          <p:cNvSpPr/>
          <p:nvPr/>
        </p:nvSpPr>
        <p:spPr>
          <a:xfrm>
            <a:off x="7195775" y="2865800"/>
            <a:ext cx="238200" cy="317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5"/>
          <p:cNvSpPr/>
          <p:nvPr/>
        </p:nvSpPr>
        <p:spPr>
          <a:xfrm>
            <a:off x="6982175" y="789125"/>
            <a:ext cx="817800" cy="7533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.ASM</a:t>
            </a:r>
            <a:endParaRPr/>
          </a:p>
        </p:txBody>
      </p:sp>
      <p:sp>
        <p:nvSpPr>
          <p:cNvPr id="189" name="Google Shape;189;p25"/>
          <p:cNvSpPr/>
          <p:nvPr/>
        </p:nvSpPr>
        <p:spPr>
          <a:xfrm>
            <a:off x="7134575" y="941525"/>
            <a:ext cx="817800" cy="7533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 de Compilación - Carga</a:t>
            </a:r>
            <a:endParaRPr/>
          </a:p>
        </p:txBody>
      </p:sp>
      <p:sp>
        <p:nvSpPr>
          <p:cNvPr id="195" name="Google Shape;195;p26"/>
          <p:cNvSpPr/>
          <p:nvPr/>
        </p:nvSpPr>
        <p:spPr>
          <a:xfrm>
            <a:off x="3805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Código Fuente</a:t>
            </a:r>
            <a:endParaRPr sz="1200"/>
          </a:p>
        </p:txBody>
      </p:sp>
      <p:sp>
        <p:nvSpPr>
          <p:cNvPr id="196" name="Google Shape;196;p26"/>
          <p:cNvSpPr/>
          <p:nvPr/>
        </p:nvSpPr>
        <p:spPr>
          <a:xfrm>
            <a:off x="15964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Preprocesamiento</a:t>
            </a:r>
            <a:endParaRPr sz="1200"/>
          </a:p>
        </p:txBody>
      </p:sp>
      <p:sp>
        <p:nvSpPr>
          <p:cNvPr id="197" name="Google Shape;197;p26"/>
          <p:cNvSpPr/>
          <p:nvPr/>
        </p:nvSpPr>
        <p:spPr>
          <a:xfrm>
            <a:off x="28123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Compilación</a:t>
            </a:r>
            <a:endParaRPr sz="1200"/>
          </a:p>
        </p:txBody>
      </p:sp>
      <p:sp>
        <p:nvSpPr>
          <p:cNvPr id="198" name="Google Shape;198;p26"/>
          <p:cNvSpPr/>
          <p:nvPr/>
        </p:nvSpPr>
        <p:spPr>
          <a:xfrm>
            <a:off x="40282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Ensamblado</a:t>
            </a:r>
            <a:endParaRPr sz="1200"/>
          </a:p>
        </p:txBody>
      </p:sp>
      <p:sp>
        <p:nvSpPr>
          <p:cNvPr id="199" name="Google Shape;199;p26"/>
          <p:cNvSpPr/>
          <p:nvPr/>
        </p:nvSpPr>
        <p:spPr>
          <a:xfrm>
            <a:off x="52441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Vinculación</a:t>
            </a:r>
            <a:endParaRPr sz="1200"/>
          </a:p>
        </p:txBody>
      </p:sp>
      <p:sp>
        <p:nvSpPr>
          <p:cNvPr id="200" name="Google Shape;200;p26"/>
          <p:cNvSpPr/>
          <p:nvPr/>
        </p:nvSpPr>
        <p:spPr>
          <a:xfrm>
            <a:off x="64600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rgbClr val="9FC5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Carga</a:t>
            </a:r>
            <a:endParaRPr sz="1200"/>
          </a:p>
        </p:txBody>
      </p:sp>
      <p:sp>
        <p:nvSpPr>
          <p:cNvPr id="201" name="Google Shape;201;p26"/>
          <p:cNvSpPr/>
          <p:nvPr/>
        </p:nvSpPr>
        <p:spPr>
          <a:xfrm>
            <a:off x="76759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Ejecución</a:t>
            </a:r>
            <a:endParaRPr sz="1200"/>
          </a:p>
        </p:txBody>
      </p:sp>
      <p:sp>
        <p:nvSpPr>
          <p:cNvPr id="202" name="Google Shape;202;p26"/>
          <p:cNvSpPr txBox="1"/>
          <p:nvPr>
            <p:ph idx="1" type="body"/>
          </p:nvPr>
        </p:nvSpPr>
        <p:spPr>
          <a:xfrm>
            <a:off x="311700" y="1152475"/>
            <a:ext cx="5404200" cy="31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Cargar el .HEX requiere de una herramienta de software que se comunique (alámbrica o inalámbricamente) con el hardware para almacenarlo en su memoria.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El bootloader en el microcontrolador facilita este procedimiento y prepara a la placa para recibir y ejecutar el código</a:t>
            </a:r>
            <a:endParaRPr/>
          </a:p>
        </p:txBody>
      </p:sp>
      <p:sp>
        <p:nvSpPr>
          <p:cNvPr id="203" name="Google Shape;203;p26"/>
          <p:cNvSpPr/>
          <p:nvPr/>
        </p:nvSpPr>
        <p:spPr>
          <a:xfrm>
            <a:off x="5858600" y="1270950"/>
            <a:ext cx="817800" cy="7533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.HEX</a:t>
            </a:r>
            <a:endParaRPr/>
          </a:p>
        </p:txBody>
      </p:sp>
      <p:pic>
        <p:nvPicPr>
          <p:cNvPr id="204" name="Google Shape;204;p26"/>
          <p:cNvPicPr preferRelativeResize="0"/>
          <p:nvPr/>
        </p:nvPicPr>
        <p:blipFill rotWithShape="1">
          <a:blip r:embed="rId3">
            <a:alphaModFix/>
          </a:blip>
          <a:srcRect b="28165" l="20482" r="20793" t="29126"/>
          <a:stretch/>
        </p:blipFill>
        <p:spPr>
          <a:xfrm>
            <a:off x="6733725" y="1270275"/>
            <a:ext cx="897926" cy="65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 rotWithShape="1">
          <a:blip r:embed="rId4">
            <a:alphaModFix/>
          </a:blip>
          <a:srcRect b="29986" l="0" r="0" t="38587"/>
          <a:stretch/>
        </p:blipFill>
        <p:spPr>
          <a:xfrm>
            <a:off x="5858600" y="1027349"/>
            <a:ext cx="2418750" cy="23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/>
          <p:nvPr/>
        </p:nvSpPr>
        <p:spPr>
          <a:xfrm rot="10800000">
            <a:off x="6118863" y="847675"/>
            <a:ext cx="238200" cy="236725"/>
          </a:xfrm>
          <a:prstGeom prst="flowChartExtra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701362" y="2410813"/>
            <a:ext cx="1647601" cy="68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 de Compilación - Ejecución</a:t>
            </a:r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3805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Código Fuente</a:t>
            </a:r>
            <a:endParaRPr sz="1200"/>
          </a:p>
        </p:txBody>
      </p:sp>
      <p:sp>
        <p:nvSpPr>
          <p:cNvPr id="214" name="Google Shape;214;p27"/>
          <p:cNvSpPr/>
          <p:nvPr/>
        </p:nvSpPr>
        <p:spPr>
          <a:xfrm>
            <a:off x="15964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Preprocesamiento</a:t>
            </a:r>
            <a:endParaRPr sz="1200"/>
          </a:p>
        </p:txBody>
      </p:sp>
      <p:sp>
        <p:nvSpPr>
          <p:cNvPr id="215" name="Google Shape;215;p27"/>
          <p:cNvSpPr/>
          <p:nvPr/>
        </p:nvSpPr>
        <p:spPr>
          <a:xfrm>
            <a:off x="28123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Compilación</a:t>
            </a:r>
            <a:endParaRPr sz="1200"/>
          </a:p>
        </p:txBody>
      </p:sp>
      <p:sp>
        <p:nvSpPr>
          <p:cNvPr id="216" name="Google Shape;216;p27"/>
          <p:cNvSpPr/>
          <p:nvPr/>
        </p:nvSpPr>
        <p:spPr>
          <a:xfrm>
            <a:off x="40282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Ensamblado</a:t>
            </a:r>
            <a:endParaRPr sz="1200"/>
          </a:p>
        </p:txBody>
      </p:sp>
      <p:sp>
        <p:nvSpPr>
          <p:cNvPr id="217" name="Google Shape;217;p27"/>
          <p:cNvSpPr/>
          <p:nvPr/>
        </p:nvSpPr>
        <p:spPr>
          <a:xfrm>
            <a:off x="52441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Vinculación</a:t>
            </a:r>
            <a:endParaRPr sz="1200"/>
          </a:p>
        </p:txBody>
      </p:sp>
      <p:sp>
        <p:nvSpPr>
          <p:cNvPr id="218" name="Google Shape;218;p27"/>
          <p:cNvSpPr/>
          <p:nvPr/>
        </p:nvSpPr>
        <p:spPr>
          <a:xfrm>
            <a:off x="64600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Carga</a:t>
            </a:r>
            <a:endParaRPr sz="1200"/>
          </a:p>
        </p:txBody>
      </p:sp>
      <p:sp>
        <p:nvSpPr>
          <p:cNvPr id="219" name="Google Shape;219;p27"/>
          <p:cNvSpPr/>
          <p:nvPr/>
        </p:nvSpPr>
        <p:spPr>
          <a:xfrm>
            <a:off x="76759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rgbClr val="9FC5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Ejecución</a:t>
            </a:r>
            <a:endParaRPr sz="1200"/>
          </a:p>
        </p:txBody>
      </p:sp>
      <p:sp>
        <p:nvSpPr>
          <p:cNvPr id="220" name="Google Shape;220;p27"/>
          <p:cNvSpPr txBox="1"/>
          <p:nvPr>
            <p:ph idx="1" type="body"/>
          </p:nvPr>
        </p:nvSpPr>
        <p:spPr>
          <a:xfrm>
            <a:off x="311700" y="1152475"/>
            <a:ext cx="5404200" cy="31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Inmediatamente </a:t>
            </a:r>
            <a:r>
              <a:rPr lang="en"/>
              <a:t>después</a:t>
            </a:r>
            <a:r>
              <a:rPr lang="en"/>
              <a:t> de cargar el código, el microcontrolador empieza su ejecución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Siguiendo las instrucciones </a:t>
            </a:r>
            <a:r>
              <a:rPr lang="en"/>
              <a:t>línea</a:t>
            </a:r>
            <a:r>
              <a:rPr lang="en"/>
              <a:t> por </a:t>
            </a:r>
            <a:r>
              <a:rPr lang="en"/>
              <a:t>línea</a:t>
            </a:r>
            <a:r>
              <a:rPr lang="en"/>
              <a:t> del código fuente, interactuando con los sensores, LEDs, motores, etc.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El programa empieza desde el punto de entrada de la programación. En el código fuente éste es setup()</a:t>
            </a:r>
            <a:endParaRPr/>
          </a:p>
        </p:txBody>
      </p:sp>
      <p:pic>
        <p:nvPicPr>
          <p:cNvPr id="221" name="Google Shape;221;p27" title="20250420_16354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0325" y="560850"/>
            <a:ext cx="2062075" cy="36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>
            <p:ph type="title"/>
          </p:nvPr>
        </p:nvSpPr>
        <p:spPr>
          <a:xfrm>
            <a:off x="311700" y="832850"/>
            <a:ext cx="8520600" cy="34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0000"/>
                </a:solidFill>
              </a:rPr>
              <a:t>Proceso de </a:t>
            </a:r>
            <a:r>
              <a:rPr lang="en" sz="4500">
                <a:solidFill>
                  <a:srgbClr val="FF0000"/>
                </a:solidFill>
              </a:rPr>
              <a:t>Interpretación</a:t>
            </a:r>
            <a:endParaRPr sz="4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235500" y="20898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 de Interpretación - Código Fuente </a:t>
            </a:r>
            <a:endParaRPr/>
          </a:p>
        </p:txBody>
      </p:sp>
      <p:sp>
        <p:nvSpPr>
          <p:cNvPr id="232" name="Google Shape;232;p29"/>
          <p:cNvSpPr/>
          <p:nvPr/>
        </p:nvSpPr>
        <p:spPr>
          <a:xfrm>
            <a:off x="2140200" y="4367550"/>
            <a:ext cx="1215900" cy="527400"/>
          </a:xfrm>
          <a:prstGeom prst="homePlate">
            <a:avLst>
              <a:gd fmla="val 50000" name="adj"/>
            </a:avLst>
          </a:prstGeom>
          <a:solidFill>
            <a:srgbClr val="9FC5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Código Fuente</a:t>
            </a:r>
            <a:endParaRPr/>
          </a:p>
        </p:txBody>
      </p:sp>
      <p:sp>
        <p:nvSpPr>
          <p:cNvPr id="233" name="Google Shape;233;p29"/>
          <p:cNvSpPr/>
          <p:nvPr/>
        </p:nvSpPr>
        <p:spPr>
          <a:xfrm>
            <a:off x="3356100" y="4367550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Intérprete</a:t>
            </a:r>
            <a:endParaRPr/>
          </a:p>
        </p:txBody>
      </p:sp>
      <p:sp>
        <p:nvSpPr>
          <p:cNvPr id="234" name="Google Shape;234;p29"/>
          <p:cNvSpPr/>
          <p:nvPr/>
        </p:nvSpPr>
        <p:spPr>
          <a:xfrm>
            <a:off x="4572000" y="4367550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Bytecode</a:t>
            </a:r>
            <a:endParaRPr/>
          </a:p>
        </p:txBody>
      </p:sp>
      <p:sp>
        <p:nvSpPr>
          <p:cNvPr id="235" name="Google Shape;235;p29"/>
          <p:cNvSpPr/>
          <p:nvPr/>
        </p:nvSpPr>
        <p:spPr>
          <a:xfrm>
            <a:off x="5787900" y="4367550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Ejecución</a:t>
            </a:r>
            <a:endParaRPr/>
          </a:p>
        </p:txBody>
      </p:sp>
      <p:sp>
        <p:nvSpPr>
          <p:cNvPr id="236" name="Google Shape;236;p29"/>
          <p:cNvSpPr txBox="1"/>
          <p:nvPr/>
        </p:nvSpPr>
        <p:spPr>
          <a:xfrm>
            <a:off x="464100" y="1315100"/>
            <a:ext cx="4979100" cy="26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Instrucciones escritas en lenguaje MicroPython, lenguaje de muy alto nivel y de fácil lectura.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Se interpretan en orden y definen lo que el Script debe hacer.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Se definen funciones como def main y estructuras de control con if, else, elif y ciclos for y while.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37" name="Google Shape;237;p29"/>
          <p:cNvPicPr preferRelativeResize="0"/>
          <p:nvPr/>
        </p:nvPicPr>
        <p:blipFill rotWithShape="1">
          <a:blip r:embed="rId3">
            <a:alphaModFix/>
          </a:blip>
          <a:srcRect b="73457" l="0" r="30084" t="0"/>
          <a:stretch/>
        </p:blipFill>
        <p:spPr>
          <a:xfrm>
            <a:off x="5610350" y="1214863"/>
            <a:ext cx="3145751" cy="991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 rotWithShape="1">
          <a:blip r:embed="rId4">
            <a:alphaModFix/>
          </a:blip>
          <a:srcRect b="60873" l="0" r="0" t="0"/>
          <a:stretch/>
        </p:blipFill>
        <p:spPr>
          <a:xfrm>
            <a:off x="5514425" y="2482993"/>
            <a:ext cx="3241675" cy="1418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/>
          <p:nvPr/>
        </p:nvSpPr>
        <p:spPr>
          <a:xfrm>
            <a:off x="5606175" y="2941200"/>
            <a:ext cx="2973900" cy="92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 de Interpretación -  </a:t>
            </a:r>
            <a:r>
              <a:rPr lang="en"/>
              <a:t>Intérprete</a:t>
            </a:r>
            <a:endParaRPr/>
          </a:p>
        </p:txBody>
      </p:sp>
      <p:sp>
        <p:nvSpPr>
          <p:cNvPr id="245" name="Google Shape;245;p30"/>
          <p:cNvSpPr/>
          <p:nvPr/>
        </p:nvSpPr>
        <p:spPr>
          <a:xfrm>
            <a:off x="2140200" y="4367550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Código Fuente</a:t>
            </a:r>
            <a:endParaRPr/>
          </a:p>
        </p:txBody>
      </p:sp>
      <p:sp>
        <p:nvSpPr>
          <p:cNvPr id="246" name="Google Shape;246;p30"/>
          <p:cNvSpPr/>
          <p:nvPr/>
        </p:nvSpPr>
        <p:spPr>
          <a:xfrm>
            <a:off x="3356100" y="4367550"/>
            <a:ext cx="1215900" cy="527400"/>
          </a:xfrm>
          <a:prstGeom prst="homePlate">
            <a:avLst>
              <a:gd fmla="val 50000" name="adj"/>
            </a:avLst>
          </a:prstGeom>
          <a:solidFill>
            <a:srgbClr val="9FC5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Intérprete</a:t>
            </a:r>
            <a:endParaRPr/>
          </a:p>
        </p:txBody>
      </p:sp>
      <p:sp>
        <p:nvSpPr>
          <p:cNvPr id="247" name="Google Shape;247;p30"/>
          <p:cNvSpPr/>
          <p:nvPr/>
        </p:nvSpPr>
        <p:spPr>
          <a:xfrm>
            <a:off x="4572000" y="4367550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Bytecode</a:t>
            </a:r>
            <a:endParaRPr/>
          </a:p>
        </p:txBody>
      </p:sp>
      <p:sp>
        <p:nvSpPr>
          <p:cNvPr id="248" name="Google Shape;248;p30"/>
          <p:cNvSpPr/>
          <p:nvPr/>
        </p:nvSpPr>
        <p:spPr>
          <a:xfrm>
            <a:off x="5787900" y="4367550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Ejecución</a:t>
            </a:r>
            <a:endParaRPr/>
          </a:p>
        </p:txBody>
      </p:sp>
      <p:sp>
        <p:nvSpPr>
          <p:cNvPr id="249" name="Google Shape;249;p30"/>
          <p:cNvSpPr txBox="1"/>
          <p:nvPr/>
        </p:nvSpPr>
        <p:spPr>
          <a:xfrm>
            <a:off x="464100" y="1248525"/>
            <a:ext cx="51411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Software instalado en el microcontrolador, responsable de leer e interpretar el código fuente.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No existe un proceso de compilación de archivos por separado.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El código puede interpretarse y procesarse en el REPL (Read Eval Print Loop) escribiendo línea por línea o desde un script.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50" name="Google Shape;250;p30"/>
          <p:cNvPicPr preferRelativeResize="0"/>
          <p:nvPr/>
        </p:nvPicPr>
        <p:blipFill rotWithShape="1">
          <a:blip r:embed="rId3">
            <a:alphaModFix/>
          </a:blip>
          <a:srcRect b="0" l="0" r="50692" t="0"/>
          <a:stretch/>
        </p:blipFill>
        <p:spPr>
          <a:xfrm>
            <a:off x="5682375" y="857400"/>
            <a:ext cx="2973899" cy="67979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0"/>
          <p:cNvSpPr/>
          <p:nvPr/>
        </p:nvSpPr>
        <p:spPr>
          <a:xfrm>
            <a:off x="5713300" y="3019300"/>
            <a:ext cx="817800" cy="7533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.py</a:t>
            </a:r>
            <a:endParaRPr/>
          </a:p>
        </p:txBody>
      </p:sp>
      <p:pic>
        <p:nvPicPr>
          <p:cNvPr id="252" name="Google Shape;252;p30"/>
          <p:cNvPicPr preferRelativeResize="0"/>
          <p:nvPr/>
        </p:nvPicPr>
        <p:blipFill rotWithShape="1">
          <a:blip r:embed="rId4">
            <a:alphaModFix/>
          </a:blip>
          <a:srcRect b="73457" l="0" r="30084" t="0"/>
          <a:stretch/>
        </p:blipFill>
        <p:spPr>
          <a:xfrm>
            <a:off x="6607300" y="3093387"/>
            <a:ext cx="1919676" cy="6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/>
          <p:nvPr/>
        </p:nvSpPr>
        <p:spPr>
          <a:xfrm>
            <a:off x="6470850" y="1601975"/>
            <a:ext cx="2285250" cy="128857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Interpreter</a:t>
            </a:r>
            <a:endParaRPr/>
          </a:p>
        </p:txBody>
      </p:sp>
      <p:sp>
        <p:nvSpPr>
          <p:cNvPr id="254" name="Google Shape;254;p30"/>
          <p:cNvSpPr/>
          <p:nvPr/>
        </p:nvSpPr>
        <p:spPr>
          <a:xfrm flipH="1" rot="10800000">
            <a:off x="5713300" y="1575325"/>
            <a:ext cx="771000" cy="609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0"/>
          <p:cNvSpPr/>
          <p:nvPr/>
        </p:nvSpPr>
        <p:spPr>
          <a:xfrm>
            <a:off x="5660500" y="2307000"/>
            <a:ext cx="817800" cy="605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"/>
          <p:cNvSpPr/>
          <p:nvPr/>
        </p:nvSpPr>
        <p:spPr>
          <a:xfrm>
            <a:off x="7802050" y="1862550"/>
            <a:ext cx="817800" cy="7533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001010101010101010</a:t>
            </a:r>
            <a:endParaRPr/>
          </a:p>
        </p:txBody>
      </p:sp>
      <p:sp>
        <p:nvSpPr>
          <p:cNvPr id="257" name="Google Shape;257;p30"/>
          <p:cNvSpPr/>
          <p:nvPr/>
        </p:nvSpPr>
        <p:spPr>
          <a:xfrm rot="-5400000">
            <a:off x="7481150" y="2080500"/>
            <a:ext cx="238200" cy="317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/>
          <p:nvPr/>
        </p:nvSpPr>
        <p:spPr>
          <a:xfrm>
            <a:off x="6470850" y="1601975"/>
            <a:ext cx="2285250" cy="128857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Interpreter</a:t>
            </a:r>
            <a:endParaRPr/>
          </a:p>
        </p:txBody>
      </p:sp>
      <p:sp>
        <p:nvSpPr>
          <p:cNvPr id="263" name="Google Shape;263;p31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 de Interpretación - Bytecode</a:t>
            </a:r>
            <a:endParaRPr/>
          </a:p>
        </p:txBody>
      </p:sp>
      <p:sp>
        <p:nvSpPr>
          <p:cNvPr id="264" name="Google Shape;264;p31"/>
          <p:cNvSpPr/>
          <p:nvPr/>
        </p:nvSpPr>
        <p:spPr>
          <a:xfrm>
            <a:off x="2140200" y="4367550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Código Fuente</a:t>
            </a:r>
            <a:endParaRPr/>
          </a:p>
        </p:txBody>
      </p:sp>
      <p:sp>
        <p:nvSpPr>
          <p:cNvPr id="265" name="Google Shape;265;p31"/>
          <p:cNvSpPr/>
          <p:nvPr/>
        </p:nvSpPr>
        <p:spPr>
          <a:xfrm>
            <a:off x="3356100" y="4367550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Intérprete</a:t>
            </a:r>
            <a:endParaRPr/>
          </a:p>
        </p:txBody>
      </p:sp>
      <p:sp>
        <p:nvSpPr>
          <p:cNvPr id="266" name="Google Shape;266;p31"/>
          <p:cNvSpPr/>
          <p:nvPr/>
        </p:nvSpPr>
        <p:spPr>
          <a:xfrm>
            <a:off x="4572000" y="4367550"/>
            <a:ext cx="1215900" cy="527400"/>
          </a:xfrm>
          <a:prstGeom prst="homePlate">
            <a:avLst>
              <a:gd fmla="val 50000" name="adj"/>
            </a:avLst>
          </a:prstGeom>
          <a:solidFill>
            <a:srgbClr val="9FC5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Bytecode</a:t>
            </a:r>
            <a:endParaRPr/>
          </a:p>
        </p:txBody>
      </p:sp>
      <p:sp>
        <p:nvSpPr>
          <p:cNvPr id="267" name="Google Shape;267;p31"/>
          <p:cNvSpPr/>
          <p:nvPr/>
        </p:nvSpPr>
        <p:spPr>
          <a:xfrm>
            <a:off x="5787900" y="4367550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Ejecución</a:t>
            </a:r>
            <a:endParaRPr/>
          </a:p>
        </p:txBody>
      </p:sp>
      <p:sp>
        <p:nvSpPr>
          <p:cNvPr id="268" name="Google Shape;268;p31"/>
          <p:cNvSpPr txBox="1"/>
          <p:nvPr/>
        </p:nvSpPr>
        <p:spPr>
          <a:xfrm>
            <a:off x="464100" y="819600"/>
            <a:ext cx="52107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Algunas implementaciones de MicroPython convierten código fuente en bytecode (una </a:t>
            </a:r>
            <a:r>
              <a:rPr lang="en" sz="1800">
                <a:solidFill>
                  <a:schemeClr val="dk2"/>
                </a:solidFill>
              </a:rPr>
              <a:t>versión</a:t>
            </a:r>
            <a:r>
              <a:rPr lang="en" sz="1800">
                <a:solidFill>
                  <a:schemeClr val="dk2"/>
                </a:solidFill>
              </a:rPr>
              <a:t> más compacta intermediaria del código fuente), </a:t>
            </a:r>
            <a:r>
              <a:rPr b="1" lang="en" sz="1800">
                <a:solidFill>
                  <a:schemeClr val="dk2"/>
                </a:solidFill>
              </a:rPr>
              <a:t>código intermedio.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Acelera la ejecución, bytecode es más </a:t>
            </a:r>
            <a:r>
              <a:rPr lang="en" sz="1800">
                <a:solidFill>
                  <a:schemeClr val="dk2"/>
                </a:solidFill>
              </a:rPr>
              <a:t>rápido</a:t>
            </a:r>
            <a:r>
              <a:rPr lang="en" sz="1800">
                <a:solidFill>
                  <a:schemeClr val="dk2"/>
                </a:solidFill>
              </a:rPr>
              <a:t> de interpretar y ejecutar que código fuente puro.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Puede ejecutarse en diversas plataformas con una VM de MicroPython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Puede guardarse como archivo .mpy para mayor eficacia.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9" name="Google Shape;269;p31"/>
          <p:cNvSpPr/>
          <p:nvPr/>
        </p:nvSpPr>
        <p:spPr>
          <a:xfrm>
            <a:off x="5606175" y="2941200"/>
            <a:ext cx="2973900" cy="92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1"/>
          <p:cNvPicPr preferRelativeResize="0"/>
          <p:nvPr/>
        </p:nvPicPr>
        <p:blipFill rotWithShape="1">
          <a:blip r:embed="rId3">
            <a:alphaModFix/>
          </a:blip>
          <a:srcRect b="0" l="0" r="50692" t="0"/>
          <a:stretch/>
        </p:blipFill>
        <p:spPr>
          <a:xfrm>
            <a:off x="5682375" y="857400"/>
            <a:ext cx="2973899" cy="67979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1"/>
          <p:cNvSpPr/>
          <p:nvPr/>
        </p:nvSpPr>
        <p:spPr>
          <a:xfrm>
            <a:off x="5713300" y="3019300"/>
            <a:ext cx="817800" cy="7533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.py</a:t>
            </a:r>
            <a:endParaRPr/>
          </a:p>
        </p:txBody>
      </p:sp>
      <p:pic>
        <p:nvPicPr>
          <p:cNvPr id="272" name="Google Shape;272;p31"/>
          <p:cNvPicPr preferRelativeResize="0"/>
          <p:nvPr/>
        </p:nvPicPr>
        <p:blipFill rotWithShape="1">
          <a:blip r:embed="rId4">
            <a:alphaModFix/>
          </a:blip>
          <a:srcRect b="73457" l="0" r="30084" t="0"/>
          <a:stretch/>
        </p:blipFill>
        <p:spPr>
          <a:xfrm>
            <a:off x="6607300" y="3093387"/>
            <a:ext cx="1919676" cy="6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1"/>
          <p:cNvSpPr/>
          <p:nvPr/>
        </p:nvSpPr>
        <p:spPr>
          <a:xfrm flipH="1" rot="10800000">
            <a:off x="5713300" y="1575325"/>
            <a:ext cx="771000" cy="609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1"/>
          <p:cNvSpPr/>
          <p:nvPr/>
        </p:nvSpPr>
        <p:spPr>
          <a:xfrm>
            <a:off x="5660500" y="2307000"/>
            <a:ext cx="817800" cy="605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1"/>
          <p:cNvSpPr/>
          <p:nvPr/>
        </p:nvSpPr>
        <p:spPr>
          <a:xfrm rot="-5400000">
            <a:off x="7481150" y="2080500"/>
            <a:ext cx="238200" cy="317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1"/>
          <p:cNvSpPr/>
          <p:nvPr/>
        </p:nvSpPr>
        <p:spPr>
          <a:xfrm>
            <a:off x="7802050" y="1862550"/>
            <a:ext cx="817800" cy="7533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07FA 94EA 81DC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MicroPython?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75" y="304788"/>
            <a:ext cx="1812872" cy="184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8975" y="2932975"/>
            <a:ext cx="1846050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9525" y="514650"/>
            <a:ext cx="2535700" cy="142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 de Interpretación - Ejecución</a:t>
            </a:r>
            <a:endParaRPr/>
          </a:p>
        </p:txBody>
      </p:sp>
      <p:sp>
        <p:nvSpPr>
          <p:cNvPr id="282" name="Google Shape;282;p32"/>
          <p:cNvSpPr/>
          <p:nvPr/>
        </p:nvSpPr>
        <p:spPr>
          <a:xfrm>
            <a:off x="2140200" y="4367550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Código Fuente</a:t>
            </a:r>
            <a:endParaRPr/>
          </a:p>
        </p:txBody>
      </p:sp>
      <p:sp>
        <p:nvSpPr>
          <p:cNvPr id="283" name="Google Shape;283;p32"/>
          <p:cNvSpPr/>
          <p:nvPr/>
        </p:nvSpPr>
        <p:spPr>
          <a:xfrm>
            <a:off x="3356100" y="4367550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Intérprete</a:t>
            </a:r>
            <a:endParaRPr/>
          </a:p>
        </p:txBody>
      </p:sp>
      <p:sp>
        <p:nvSpPr>
          <p:cNvPr id="284" name="Google Shape;284;p32"/>
          <p:cNvSpPr/>
          <p:nvPr/>
        </p:nvSpPr>
        <p:spPr>
          <a:xfrm>
            <a:off x="4572000" y="4367550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Bytecode</a:t>
            </a:r>
            <a:endParaRPr/>
          </a:p>
        </p:txBody>
      </p:sp>
      <p:sp>
        <p:nvSpPr>
          <p:cNvPr id="285" name="Google Shape;285;p32"/>
          <p:cNvSpPr/>
          <p:nvPr/>
        </p:nvSpPr>
        <p:spPr>
          <a:xfrm>
            <a:off x="5787900" y="4367550"/>
            <a:ext cx="1215900" cy="527400"/>
          </a:xfrm>
          <a:prstGeom prst="homePlate">
            <a:avLst>
              <a:gd fmla="val 50000" name="adj"/>
            </a:avLst>
          </a:prstGeom>
          <a:solidFill>
            <a:srgbClr val="9FC5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Ejecución</a:t>
            </a:r>
            <a:endParaRPr/>
          </a:p>
        </p:txBody>
      </p:sp>
      <p:sp>
        <p:nvSpPr>
          <p:cNvPr id="286" name="Google Shape;286;p32"/>
          <p:cNvSpPr txBox="1"/>
          <p:nvPr/>
        </p:nvSpPr>
        <p:spPr>
          <a:xfrm>
            <a:off x="464100" y="865325"/>
            <a:ext cx="53238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MicroPython ejecuta en una pequeña VM que simula un CPU dentro del microcontrolador.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Ejecuta ya sea bytecode o </a:t>
            </a:r>
            <a:r>
              <a:rPr lang="en" sz="1800">
                <a:solidFill>
                  <a:schemeClr val="dk2"/>
                </a:solidFill>
              </a:rPr>
              <a:t>código</a:t>
            </a:r>
            <a:r>
              <a:rPr lang="en" sz="1800">
                <a:solidFill>
                  <a:schemeClr val="dk2"/>
                </a:solidFill>
              </a:rPr>
              <a:t> fuente puro.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Encargada de las operaciones de bajo nivel como interactuar con el hardware (pines GPIO, sensores, etc) a </a:t>
            </a:r>
            <a:r>
              <a:rPr lang="en" sz="1800">
                <a:solidFill>
                  <a:schemeClr val="dk2"/>
                </a:solidFill>
              </a:rPr>
              <a:t>través</a:t>
            </a:r>
            <a:r>
              <a:rPr lang="en" sz="1800">
                <a:solidFill>
                  <a:schemeClr val="dk2"/>
                </a:solidFill>
              </a:rPr>
              <a:t> de las </a:t>
            </a:r>
            <a:r>
              <a:rPr lang="en" sz="1800">
                <a:solidFill>
                  <a:schemeClr val="dk2"/>
                </a:solidFill>
              </a:rPr>
              <a:t>librerías</a:t>
            </a:r>
            <a:r>
              <a:rPr lang="en" sz="1800">
                <a:solidFill>
                  <a:schemeClr val="dk2"/>
                </a:solidFill>
              </a:rPr>
              <a:t> estándar de MicroPython y librerías cargadas por el usuario en el filesystem.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El código afecta y refleja los resultados desde y hacia el hardware en tiempo real.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5822400" y="789125"/>
            <a:ext cx="1062650" cy="3416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Interpreter</a:t>
            </a:r>
            <a:endParaRPr/>
          </a:p>
        </p:txBody>
      </p:sp>
      <p:sp>
        <p:nvSpPr>
          <p:cNvPr id="288" name="Google Shape;288;p32"/>
          <p:cNvSpPr/>
          <p:nvPr/>
        </p:nvSpPr>
        <p:spPr>
          <a:xfrm>
            <a:off x="6050550" y="1160475"/>
            <a:ext cx="238200" cy="317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2"/>
          <p:cNvSpPr/>
          <p:nvPr/>
        </p:nvSpPr>
        <p:spPr>
          <a:xfrm>
            <a:off x="5886750" y="1614675"/>
            <a:ext cx="718200" cy="125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GPIO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I2C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32" title="20250420_16371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3625" y="789124"/>
            <a:ext cx="1921744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2"/>
          <p:cNvSpPr/>
          <p:nvPr/>
        </p:nvSpPr>
        <p:spPr>
          <a:xfrm rot="10800000">
            <a:off x="6380058" y="1160470"/>
            <a:ext cx="238200" cy="317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2"/>
          <p:cNvSpPr/>
          <p:nvPr/>
        </p:nvSpPr>
        <p:spPr>
          <a:xfrm>
            <a:off x="5886325" y="3303602"/>
            <a:ext cx="934800" cy="61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MODULES IN filesystem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93" name="Google Shape;293;p32"/>
          <p:cNvSpPr/>
          <p:nvPr/>
        </p:nvSpPr>
        <p:spPr>
          <a:xfrm rot="10800000">
            <a:off x="6202958" y="2928482"/>
            <a:ext cx="238200" cy="317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2"/>
          <p:cNvSpPr/>
          <p:nvPr/>
        </p:nvSpPr>
        <p:spPr>
          <a:xfrm rot="-5400000">
            <a:off x="6695833" y="2084020"/>
            <a:ext cx="238200" cy="317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 de Interpretación - Ejecución - boot.py y main.py</a:t>
            </a:r>
            <a:endParaRPr/>
          </a:p>
        </p:txBody>
      </p:sp>
      <p:sp>
        <p:nvSpPr>
          <p:cNvPr id="300" name="Google Shape;300;p33"/>
          <p:cNvSpPr/>
          <p:nvPr/>
        </p:nvSpPr>
        <p:spPr>
          <a:xfrm>
            <a:off x="2140200" y="4367550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Código Fuente</a:t>
            </a:r>
            <a:endParaRPr/>
          </a:p>
        </p:txBody>
      </p:sp>
      <p:sp>
        <p:nvSpPr>
          <p:cNvPr id="301" name="Google Shape;301;p33"/>
          <p:cNvSpPr/>
          <p:nvPr/>
        </p:nvSpPr>
        <p:spPr>
          <a:xfrm>
            <a:off x="3356100" y="4367550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Intérprete</a:t>
            </a:r>
            <a:endParaRPr/>
          </a:p>
        </p:txBody>
      </p:sp>
      <p:sp>
        <p:nvSpPr>
          <p:cNvPr id="302" name="Google Shape;302;p33"/>
          <p:cNvSpPr/>
          <p:nvPr/>
        </p:nvSpPr>
        <p:spPr>
          <a:xfrm>
            <a:off x="4572000" y="4367550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Bytecode</a:t>
            </a:r>
            <a:endParaRPr/>
          </a:p>
        </p:txBody>
      </p:sp>
      <p:sp>
        <p:nvSpPr>
          <p:cNvPr id="303" name="Google Shape;303;p33"/>
          <p:cNvSpPr/>
          <p:nvPr/>
        </p:nvSpPr>
        <p:spPr>
          <a:xfrm>
            <a:off x="5787900" y="4367550"/>
            <a:ext cx="1215900" cy="527400"/>
          </a:xfrm>
          <a:prstGeom prst="homePlate">
            <a:avLst>
              <a:gd fmla="val 50000" name="adj"/>
            </a:avLst>
          </a:prstGeom>
          <a:solidFill>
            <a:srgbClr val="9FC5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Ejecución</a:t>
            </a:r>
            <a:endParaRPr/>
          </a:p>
        </p:txBody>
      </p:sp>
      <p:sp>
        <p:nvSpPr>
          <p:cNvPr id="304" name="Google Shape;304;p33"/>
          <p:cNvSpPr txBox="1"/>
          <p:nvPr/>
        </p:nvSpPr>
        <p:spPr>
          <a:xfrm>
            <a:off x="464100" y="895800"/>
            <a:ext cx="5323800" cy="3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La VM de MicroPython permite la </a:t>
            </a:r>
            <a:r>
              <a:rPr lang="en" sz="1800">
                <a:solidFill>
                  <a:schemeClr val="dk2"/>
                </a:solidFill>
              </a:rPr>
              <a:t>ejecución</a:t>
            </a:r>
            <a:r>
              <a:rPr lang="en" sz="1800">
                <a:solidFill>
                  <a:schemeClr val="dk2"/>
                </a:solidFill>
              </a:rPr>
              <a:t> de </a:t>
            </a:r>
            <a:r>
              <a:rPr lang="en" sz="1800">
                <a:solidFill>
                  <a:schemeClr val="dk2"/>
                </a:solidFill>
              </a:rPr>
              <a:t>código</a:t>
            </a:r>
            <a:r>
              <a:rPr lang="en" sz="1800">
                <a:solidFill>
                  <a:schemeClr val="dk2"/>
                </a:solidFill>
              </a:rPr>
              <a:t> inmediata y rápidamente de la siguiente manera: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si existe boot.py, se ejecuta primero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luego se ejecuta main.py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boot.py es el script de configuración, no debe bloquearse ni tener </a:t>
            </a:r>
            <a:r>
              <a:rPr lang="en" sz="1800">
                <a:solidFill>
                  <a:schemeClr val="dk2"/>
                </a:solidFill>
              </a:rPr>
              <a:t>código</a:t>
            </a:r>
            <a:r>
              <a:rPr lang="en" sz="1800">
                <a:solidFill>
                  <a:schemeClr val="dk2"/>
                </a:solidFill>
              </a:rPr>
              <a:t> iterativo infinito.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main.py es el punto de entrada al programa principal y puede contener </a:t>
            </a:r>
            <a:r>
              <a:rPr lang="en" sz="1800">
                <a:solidFill>
                  <a:schemeClr val="dk2"/>
                </a:solidFill>
              </a:rPr>
              <a:t>código</a:t>
            </a:r>
            <a:r>
              <a:rPr lang="en" sz="1800">
                <a:solidFill>
                  <a:schemeClr val="dk2"/>
                </a:solidFill>
              </a:rPr>
              <a:t> iterativo infinito.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5" name="Google Shape;305;p33"/>
          <p:cNvSpPr/>
          <p:nvPr/>
        </p:nvSpPr>
        <p:spPr>
          <a:xfrm>
            <a:off x="6018300" y="3205725"/>
            <a:ext cx="945900" cy="3891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my_app3.py</a:t>
            </a:r>
            <a:endParaRPr sz="1000"/>
          </a:p>
        </p:txBody>
      </p:sp>
      <p:sp>
        <p:nvSpPr>
          <p:cNvPr id="306" name="Google Shape;306;p33"/>
          <p:cNvSpPr/>
          <p:nvPr/>
        </p:nvSpPr>
        <p:spPr>
          <a:xfrm>
            <a:off x="6241825" y="3477575"/>
            <a:ext cx="945900" cy="3891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my_app2.py</a:t>
            </a:r>
            <a:endParaRPr sz="1000"/>
          </a:p>
        </p:txBody>
      </p:sp>
      <p:sp>
        <p:nvSpPr>
          <p:cNvPr id="307" name="Google Shape;307;p33"/>
          <p:cNvSpPr/>
          <p:nvPr/>
        </p:nvSpPr>
        <p:spPr>
          <a:xfrm>
            <a:off x="6551700" y="3706175"/>
            <a:ext cx="867600" cy="3891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my_app.py</a:t>
            </a:r>
            <a:endParaRPr sz="1000"/>
          </a:p>
        </p:txBody>
      </p:sp>
      <p:sp>
        <p:nvSpPr>
          <p:cNvPr id="308" name="Google Shape;308;p33"/>
          <p:cNvSpPr/>
          <p:nvPr/>
        </p:nvSpPr>
        <p:spPr>
          <a:xfrm>
            <a:off x="6221725" y="930563"/>
            <a:ext cx="817800" cy="7533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boot.py</a:t>
            </a:r>
            <a:endParaRPr/>
          </a:p>
        </p:txBody>
      </p:sp>
      <p:sp>
        <p:nvSpPr>
          <p:cNvPr id="309" name="Google Shape;309;p33"/>
          <p:cNvSpPr/>
          <p:nvPr/>
        </p:nvSpPr>
        <p:spPr>
          <a:xfrm>
            <a:off x="6912175" y="1825325"/>
            <a:ext cx="817800" cy="7533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main.py</a:t>
            </a:r>
            <a:endParaRPr/>
          </a:p>
        </p:txBody>
      </p:sp>
      <p:pic>
        <p:nvPicPr>
          <p:cNvPr id="310" name="Google Shape;3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6263" y="1354840"/>
            <a:ext cx="516316" cy="3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3"/>
          <p:cNvSpPr/>
          <p:nvPr/>
        </p:nvSpPr>
        <p:spPr>
          <a:xfrm>
            <a:off x="6554575" y="1330500"/>
            <a:ext cx="304500" cy="358500"/>
          </a:xfrm>
          <a:prstGeom prst="mathMultiply">
            <a:avLst>
              <a:gd fmla="val 9212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838" y="2249577"/>
            <a:ext cx="516316" cy="3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/>
          <p:nvPr/>
        </p:nvSpPr>
        <p:spPr>
          <a:xfrm>
            <a:off x="7342725" y="2301322"/>
            <a:ext cx="236100" cy="2064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3"/>
          <p:cNvSpPr/>
          <p:nvPr/>
        </p:nvSpPr>
        <p:spPr>
          <a:xfrm>
            <a:off x="7915600" y="3235050"/>
            <a:ext cx="817800" cy="7533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main.py</a:t>
            </a:r>
            <a:endParaRPr/>
          </a:p>
        </p:txBody>
      </p:sp>
      <p:sp>
        <p:nvSpPr>
          <p:cNvPr id="315" name="Google Shape;315;p33"/>
          <p:cNvSpPr/>
          <p:nvPr/>
        </p:nvSpPr>
        <p:spPr>
          <a:xfrm rot="-5400000">
            <a:off x="7549125" y="3423225"/>
            <a:ext cx="238200" cy="317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3"/>
          <p:cNvSpPr/>
          <p:nvPr/>
        </p:nvSpPr>
        <p:spPr>
          <a:xfrm>
            <a:off x="7569075" y="984875"/>
            <a:ext cx="763500" cy="5274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</a:t>
            </a:r>
            <a:endParaRPr/>
          </a:p>
        </p:txBody>
      </p:sp>
      <p:sp>
        <p:nvSpPr>
          <p:cNvPr id="317" name="Google Shape;317;p33"/>
          <p:cNvSpPr/>
          <p:nvPr/>
        </p:nvSpPr>
        <p:spPr>
          <a:xfrm rot="-5400000">
            <a:off x="7201975" y="1077038"/>
            <a:ext cx="238200" cy="317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 de Interpretación - Ejecución - Manejo de Errores</a:t>
            </a:r>
            <a:endParaRPr/>
          </a:p>
        </p:txBody>
      </p:sp>
      <p:sp>
        <p:nvSpPr>
          <p:cNvPr id="323" name="Google Shape;323;p34"/>
          <p:cNvSpPr/>
          <p:nvPr/>
        </p:nvSpPr>
        <p:spPr>
          <a:xfrm>
            <a:off x="2140200" y="4367550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Código Fuente</a:t>
            </a:r>
            <a:endParaRPr/>
          </a:p>
        </p:txBody>
      </p:sp>
      <p:sp>
        <p:nvSpPr>
          <p:cNvPr id="324" name="Google Shape;324;p34"/>
          <p:cNvSpPr/>
          <p:nvPr/>
        </p:nvSpPr>
        <p:spPr>
          <a:xfrm>
            <a:off x="3356100" y="4367550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Intérprete</a:t>
            </a:r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4572000" y="4367550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Bytecode</a:t>
            </a:r>
            <a:endParaRPr/>
          </a:p>
        </p:txBody>
      </p:sp>
      <p:sp>
        <p:nvSpPr>
          <p:cNvPr id="326" name="Google Shape;326;p34"/>
          <p:cNvSpPr/>
          <p:nvPr/>
        </p:nvSpPr>
        <p:spPr>
          <a:xfrm>
            <a:off x="5787900" y="4367550"/>
            <a:ext cx="1215900" cy="527400"/>
          </a:xfrm>
          <a:prstGeom prst="homePlate">
            <a:avLst>
              <a:gd fmla="val 50000" name="adj"/>
            </a:avLst>
          </a:prstGeom>
          <a:solidFill>
            <a:srgbClr val="9FC5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Ejecución</a:t>
            </a:r>
            <a:endParaRPr/>
          </a:p>
        </p:txBody>
      </p:sp>
      <p:sp>
        <p:nvSpPr>
          <p:cNvPr id="327" name="Google Shape;327;p34"/>
          <p:cNvSpPr txBox="1"/>
          <p:nvPr/>
        </p:nvSpPr>
        <p:spPr>
          <a:xfrm>
            <a:off x="464100" y="591000"/>
            <a:ext cx="5323800" cy="3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 diferencia de código compilado, los errores se detectan en runtime o tiempo de ejecución.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Si se detecta algún tipo de error (acceder a hardware inexistente, variables sin definir, etc), se reportará en el momento en que se llegue a ejecutar tal línea de comando.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Los errores en runtime se despliegan inmediatamente, permitiendo depurar y comprobar código de manera </a:t>
            </a:r>
            <a:r>
              <a:rPr lang="en" sz="1800">
                <a:solidFill>
                  <a:schemeClr val="dk2"/>
                </a:solidFill>
              </a:rPr>
              <a:t>más</a:t>
            </a:r>
            <a:r>
              <a:rPr lang="en" sz="1800">
                <a:solidFill>
                  <a:schemeClr val="dk2"/>
                </a:solidFill>
              </a:rPr>
              <a:t> rápida y efectiva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Si los errores no se “manejan” adecuadamente, la ejecución se detiene y el microcontrolador regresa al REPL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28" name="Google Shape;328;p34" title="20250420_210752_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600" y="940838"/>
            <a:ext cx="1835400" cy="32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C++ vs MicroPython - Taller</a:t>
            </a:r>
            <a:endParaRPr/>
          </a:p>
        </p:txBody>
      </p:sp>
      <p:sp>
        <p:nvSpPr>
          <p:cNvPr id="334" name="Google Shape;334;p35"/>
          <p:cNvSpPr txBox="1"/>
          <p:nvPr>
            <p:ph idx="1" type="body"/>
          </p:nvPr>
        </p:nvSpPr>
        <p:spPr>
          <a:xfrm>
            <a:off x="311700" y="1152475"/>
            <a:ext cx="49278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Sketches vs Scripts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SPEED-TEST.ino </a:t>
            </a:r>
            <a:r>
              <a:rPr lang="en"/>
              <a:t>vs </a:t>
            </a:r>
            <a:r>
              <a:rPr lang="en">
                <a:solidFill>
                  <a:srgbClr val="FF0000"/>
                </a:solidFill>
              </a:rPr>
              <a:t>speed_test.py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BLINK-MILLIS.ino </a:t>
            </a:r>
            <a:r>
              <a:rPr lang="en"/>
              <a:t>vs </a:t>
            </a:r>
            <a:r>
              <a:rPr lang="en">
                <a:solidFill>
                  <a:srgbClr val="FF0000"/>
                </a:solidFill>
              </a:rPr>
              <a:t>blink_ticks.py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BUTTON_PULLUP.ino </a:t>
            </a:r>
            <a:r>
              <a:rPr lang="en"/>
              <a:t>vs </a:t>
            </a:r>
            <a:r>
              <a:rPr lang="en">
                <a:solidFill>
                  <a:srgbClr val="FF0000"/>
                </a:solidFill>
              </a:rPr>
              <a:t>button_pullup.py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BUTTON_SELECTOR.ino</a:t>
            </a:r>
            <a:r>
              <a:rPr lang="en">
                <a:solidFill>
                  <a:srgbClr val="FF0000"/>
                </a:solidFill>
              </a:rPr>
              <a:t> </a:t>
            </a:r>
            <a:r>
              <a:rPr lang="en"/>
              <a:t>vs</a:t>
            </a:r>
            <a:r>
              <a:rPr lang="en">
                <a:solidFill>
                  <a:srgbClr val="FF0000"/>
                </a:solidFill>
              </a:rPr>
              <a:t> button_selector.py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POT-PWM.ino </a:t>
            </a:r>
            <a:r>
              <a:rPr lang="en"/>
              <a:t>vs </a:t>
            </a:r>
            <a:r>
              <a:rPr lang="en">
                <a:solidFill>
                  <a:srgbClr val="FF0000"/>
                </a:solidFill>
              </a:rPr>
              <a:t>pot_pwm.py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LCD-INPUT.ino</a:t>
            </a:r>
            <a:r>
              <a:rPr lang="en"/>
              <a:t> vs </a:t>
            </a:r>
            <a:r>
              <a:rPr lang="en">
                <a:solidFill>
                  <a:srgbClr val="FF0000"/>
                </a:solidFill>
              </a:rPr>
              <a:t>lcd_input.py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POT-LCD.ino</a:t>
            </a:r>
            <a:r>
              <a:rPr lang="en"/>
              <a:t> vs </a:t>
            </a:r>
            <a:r>
              <a:rPr lang="en">
                <a:solidFill>
                  <a:srgbClr val="FF0000"/>
                </a:solidFill>
              </a:rPr>
              <a:t>pot_lcd.py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SERVO-LCD.ino</a:t>
            </a:r>
            <a:r>
              <a:rPr lang="en"/>
              <a:t> vs </a:t>
            </a:r>
            <a:r>
              <a:rPr lang="en">
                <a:solidFill>
                  <a:srgbClr val="FF0000"/>
                </a:solidFill>
              </a:rPr>
              <a:t>servo_lcd.py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DHT-MQTT-LCD.ino</a:t>
            </a:r>
            <a:r>
              <a:rPr lang="en"/>
              <a:t> vs </a:t>
            </a:r>
            <a:r>
              <a:rPr lang="en">
                <a:solidFill>
                  <a:srgbClr val="FF0000"/>
                </a:solidFill>
              </a:rPr>
              <a:t>dht_mqtt_lcd.py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5"/>
          <p:cNvSpPr txBox="1"/>
          <p:nvPr>
            <p:ph idx="1" type="body"/>
          </p:nvPr>
        </p:nvSpPr>
        <p:spPr>
          <a:xfrm>
            <a:off x="4674275" y="1113025"/>
            <a:ext cx="38322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Comprobaciones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Diferencias entre IDEs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Diferencias de velocidad y método de </a:t>
            </a:r>
            <a:r>
              <a:rPr lang="en">
                <a:solidFill>
                  <a:schemeClr val="dk1"/>
                </a:solidFill>
              </a:rPr>
              <a:t>ejecución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Diferencias en sintaxis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Diferencias en ejecución sin PC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Diferencias en manejo de errores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Diferencias en uso de </a:t>
            </a:r>
            <a:r>
              <a:rPr lang="en">
                <a:solidFill>
                  <a:schemeClr val="dk1"/>
                </a:solidFill>
              </a:rPr>
              <a:t>librerías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584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Creado por </a:t>
            </a:r>
            <a:r>
              <a:rPr b="1" lang="en"/>
              <a:t>Damien George</a:t>
            </a:r>
            <a:r>
              <a:rPr lang="en"/>
              <a:t> en 2014 (campaña de Kickstarter)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Sub-set de Python (3.4 actualmente con aspectos importados de 3.10) </a:t>
            </a:r>
            <a:r>
              <a:rPr b="1" lang="en"/>
              <a:t>ligero y optimizado </a:t>
            </a:r>
            <a:r>
              <a:rPr lang="en"/>
              <a:t>para ejecutar en </a:t>
            </a:r>
            <a:r>
              <a:rPr b="1" lang="en"/>
              <a:t>microcontroladores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Scripting language</a:t>
            </a:r>
            <a:r>
              <a:rPr lang="en"/>
              <a:t> o lenguaje para </a:t>
            </a:r>
            <a:r>
              <a:rPr lang="en"/>
              <a:t>ejecución</a:t>
            </a:r>
            <a:r>
              <a:rPr lang="en"/>
              <a:t> de secuencia de comandos </a:t>
            </a:r>
            <a:r>
              <a:rPr b="1" lang="en"/>
              <a:t>interpretados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Lenguaje de programación </a:t>
            </a:r>
            <a:r>
              <a:rPr b="1" lang="en"/>
              <a:t>más legible, con una curva de aprendizaje más suave y más fácil de depurar</a:t>
            </a:r>
            <a:r>
              <a:rPr lang="en"/>
              <a:t> que C++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2613" y="1017717"/>
            <a:ext cx="1280800" cy="17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2725" y="3401880"/>
            <a:ext cx="1998550" cy="141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5">
            <a:alphaModFix/>
          </a:blip>
          <a:srcRect b="17232" l="0" r="0" t="15976"/>
          <a:stretch/>
        </p:blipFill>
        <p:spPr>
          <a:xfrm>
            <a:off x="5951550" y="3318374"/>
            <a:ext cx="2244117" cy="149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5025" y="3360125"/>
            <a:ext cx="1998550" cy="149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832850"/>
            <a:ext cx="8520600" cy="34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0000FF"/>
                </a:solidFill>
              </a:rPr>
              <a:t>Compilado</a:t>
            </a:r>
            <a:endParaRPr sz="45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vs 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0000"/>
                </a:solidFill>
              </a:rPr>
              <a:t>Interpretado</a:t>
            </a:r>
            <a:endParaRPr sz="4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C++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Ventajas</a:t>
            </a:r>
            <a:endParaRPr b="1"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Código se ejecuta más rápido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Errores detectados en el proceso de compilación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Uso eficiente de Memoria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Optimizado para tareas de rendimiento crítico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Larga colección de </a:t>
            </a:r>
            <a:r>
              <a:rPr lang="en" sz="1800"/>
              <a:t>librerías</a:t>
            </a:r>
            <a:r>
              <a:rPr lang="en" sz="1800"/>
              <a:t>, paquetes y drivers</a:t>
            </a:r>
            <a:endParaRPr sz="1800"/>
          </a:p>
        </p:txBody>
      </p:sp>
      <p:sp>
        <p:nvSpPr>
          <p:cNvPr id="86" name="Google Shape;86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Desventajas</a:t>
            </a:r>
            <a:endParaRPr b="1"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Cada cambio en </a:t>
            </a:r>
            <a:r>
              <a:rPr lang="en" sz="1800"/>
              <a:t>código</a:t>
            </a:r>
            <a:r>
              <a:rPr lang="en" sz="1800"/>
              <a:t> requiere compilar de nuevo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Es un lenguaje </a:t>
            </a:r>
            <a:r>
              <a:rPr lang="en" sz="1800"/>
              <a:t>más</a:t>
            </a:r>
            <a:r>
              <a:rPr lang="en" sz="1800"/>
              <a:t> complejo para principiantes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Código compilado no es portable entre plataformas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Gestión de Memoria requerido si los proyectos son demasiado grandes o utilizan </a:t>
            </a:r>
            <a:r>
              <a:rPr lang="en" sz="1800"/>
              <a:t>más</a:t>
            </a:r>
            <a:r>
              <a:rPr lang="en" sz="1800"/>
              <a:t> recursos.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>
                <a:solidFill>
                  <a:srgbClr val="FF0000"/>
                </a:solidFill>
              </a:rPr>
              <a:t>MicroPython</a:t>
            </a:r>
            <a:endParaRPr sz="2520">
              <a:solidFill>
                <a:srgbClr val="FF0000"/>
              </a:solidFill>
            </a:endParaRPr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Ventajas</a:t>
            </a:r>
            <a:endParaRPr b="1"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Cambios en código pueden ejecutarse inmediatamente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Desarrollo de código y depuración mucho </a:t>
            </a:r>
            <a:r>
              <a:rPr lang="en" sz="1800"/>
              <a:t>más</a:t>
            </a:r>
            <a:r>
              <a:rPr lang="en" sz="1800"/>
              <a:t> </a:t>
            </a:r>
            <a:r>
              <a:rPr lang="en" sz="1800"/>
              <a:t>rápidas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Curva de aprendizaje suave y accesible, en especial para principiantes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Código portable entre plataformas</a:t>
            </a:r>
            <a:endParaRPr sz="1800"/>
          </a:p>
        </p:txBody>
      </p:sp>
      <p:sp>
        <p:nvSpPr>
          <p:cNvPr id="93" name="Google Shape;93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Desventajas</a:t>
            </a:r>
            <a:endParaRPr b="1"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Colección de </a:t>
            </a:r>
            <a:r>
              <a:rPr lang="en" sz="1800"/>
              <a:t>librerías, drivers</a:t>
            </a:r>
            <a:r>
              <a:rPr lang="en" sz="1800"/>
              <a:t> y paquetes en crecimiento.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Usa más memoria que C++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 es adecuado para tareas en tiempo real o de procesamiento crítico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Errores se detectan en tiempo de ejecución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Código se ejecuta </a:t>
            </a:r>
            <a:r>
              <a:rPr lang="en" sz="1800"/>
              <a:t>más</a:t>
            </a:r>
            <a:r>
              <a:rPr lang="en" sz="1800"/>
              <a:t> lento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Compilado </a:t>
            </a:r>
            <a:r>
              <a:rPr lang="en"/>
              <a:t>vs </a:t>
            </a:r>
            <a:r>
              <a:rPr lang="en">
                <a:solidFill>
                  <a:srgbClr val="FF0000"/>
                </a:solidFill>
              </a:rPr>
              <a:t>Interpretado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Código </a:t>
            </a:r>
            <a:r>
              <a:rPr lang="en" sz="2200">
                <a:solidFill>
                  <a:srgbClr val="0000FF"/>
                </a:solidFill>
              </a:rPr>
              <a:t>compilado </a:t>
            </a:r>
            <a:r>
              <a:rPr lang="en" sz="2200"/>
              <a:t>requiere </a:t>
            </a:r>
            <a:r>
              <a:rPr lang="en" sz="2200"/>
              <a:t>mayor</a:t>
            </a:r>
            <a:r>
              <a:rPr lang="en" sz="2200"/>
              <a:t> preparación, una vez completado se ejecuta mucho </a:t>
            </a:r>
            <a:r>
              <a:rPr lang="en" sz="2200"/>
              <a:t>más</a:t>
            </a:r>
            <a:r>
              <a:rPr lang="en" sz="2200"/>
              <a:t> </a:t>
            </a:r>
            <a:r>
              <a:rPr lang="en" sz="2200"/>
              <a:t>rápido</a:t>
            </a:r>
            <a:r>
              <a:rPr lang="en" sz="2200"/>
              <a:t> con poco uso de memoria.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Código </a:t>
            </a:r>
            <a:r>
              <a:rPr lang="en" sz="2200">
                <a:solidFill>
                  <a:srgbClr val="FF0000"/>
                </a:solidFill>
              </a:rPr>
              <a:t>interpretado </a:t>
            </a:r>
            <a:r>
              <a:rPr lang="en" sz="2200"/>
              <a:t>es más rápido de desarrollar</a:t>
            </a:r>
            <a:r>
              <a:rPr lang="en" sz="2200"/>
              <a:t> ya que en general, el proceso de codificación y depuración es </a:t>
            </a:r>
            <a:r>
              <a:rPr lang="en" sz="2200"/>
              <a:t>más</a:t>
            </a:r>
            <a:r>
              <a:rPr lang="en" sz="2200"/>
              <a:t> rápido.</a:t>
            </a: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832850"/>
            <a:ext cx="8520600" cy="34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0000FF"/>
                </a:solidFill>
              </a:rPr>
              <a:t>Proceso de </a:t>
            </a:r>
            <a:r>
              <a:rPr lang="en" sz="4500">
                <a:solidFill>
                  <a:srgbClr val="0000FF"/>
                </a:solidFill>
              </a:rPr>
              <a:t>Compilación</a:t>
            </a:r>
            <a:endParaRPr sz="4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 de Compilación - Código Fuente</a:t>
            </a:r>
            <a:endParaRPr/>
          </a:p>
        </p:txBody>
      </p:sp>
      <p:sp>
        <p:nvSpPr>
          <p:cNvPr id="110" name="Google Shape;110;p21"/>
          <p:cNvSpPr/>
          <p:nvPr/>
        </p:nvSpPr>
        <p:spPr>
          <a:xfrm>
            <a:off x="3805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rgbClr val="9FC5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Código Fuente</a:t>
            </a:r>
            <a:endParaRPr sz="1200"/>
          </a:p>
        </p:txBody>
      </p:sp>
      <p:sp>
        <p:nvSpPr>
          <p:cNvPr id="111" name="Google Shape;111;p21"/>
          <p:cNvSpPr/>
          <p:nvPr/>
        </p:nvSpPr>
        <p:spPr>
          <a:xfrm>
            <a:off x="15964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Preprocesamiento</a:t>
            </a:r>
            <a:endParaRPr sz="1200"/>
          </a:p>
        </p:txBody>
      </p:sp>
      <p:sp>
        <p:nvSpPr>
          <p:cNvPr id="112" name="Google Shape;112;p21"/>
          <p:cNvSpPr/>
          <p:nvPr/>
        </p:nvSpPr>
        <p:spPr>
          <a:xfrm>
            <a:off x="28123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Compilación</a:t>
            </a:r>
            <a:endParaRPr sz="1200"/>
          </a:p>
        </p:txBody>
      </p:sp>
      <p:sp>
        <p:nvSpPr>
          <p:cNvPr id="113" name="Google Shape;113;p21"/>
          <p:cNvSpPr/>
          <p:nvPr/>
        </p:nvSpPr>
        <p:spPr>
          <a:xfrm>
            <a:off x="40282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Ensamblado</a:t>
            </a:r>
            <a:endParaRPr sz="1200"/>
          </a:p>
        </p:txBody>
      </p:sp>
      <p:sp>
        <p:nvSpPr>
          <p:cNvPr id="114" name="Google Shape;114;p21"/>
          <p:cNvSpPr/>
          <p:nvPr/>
        </p:nvSpPr>
        <p:spPr>
          <a:xfrm>
            <a:off x="52441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Vinculación</a:t>
            </a:r>
            <a:endParaRPr sz="1200"/>
          </a:p>
        </p:txBody>
      </p:sp>
      <p:sp>
        <p:nvSpPr>
          <p:cNvPr id="115" name="Google Shape;115;p21"/>
          <p:cNvSpPr/>
          <p:nvPr/>
        </p:nvSpPr>
        <p:spPr>
          <a:xfrm>
            <a:off x="64600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Carga</a:t>
            </a:r>
            <a:endParaRPr sz="1200"/>
          </a:p>
        </p:txBody>
      </p:sp>
      <p:sp>
        <p:nvSpPr>
          <p:cNvPr id="116" name="Google Shape;116;p21"/>
          <p:cNvSpPr/>
          <p:nvPr/>
        </p:nvSpPr>
        <p:spPr>
          <a:xfrm>
            <a:off x="7675925" y="4411475"/>
            <a:ext cx="1215900" cy="527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Ejecución</a:t>
            </a:r>
            <a:endParaRPr sz="1200"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5404200" cy="31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Programa con formato de lectura fácil.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Instrucciones de alto nivel escritas en C++ que definen lo que hace el programa.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Se definen funciones (setup(), loop()), variables, aplicar estructuras de control y ciclos iterativos.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425" y="712925"/>
            <a:ext cx="2328198" cy="33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